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media/image12.svg" ContentType="image/svg+xml"/>
  <Override PartName="/ppt/media/image14.svg" ContentType="image/svg+xml"/>
  <Override PartName="/ppt/media/image16.svg" ContentType="image/svg+xml"/>
  <Override PartName="/ppt/media/image2.svg" ContentType="image/svg+xml"/>
  <Override PartName="/ppt/media/image4.svg" ContentType="image/svg+xml"/>
  <Override PartName="/ppt/media/image7.svg" ContentType="image/svg+xml"/>
  <Override PartName="/ppt/media/image9.svg" ContentType="image/svg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70" r:id="rId9"/>
    <p:sldId id="262" r:id="rId10"/>
    <p:sldId id="263" r:id="rId11"/>
    <p:sldId id="264" r:id="rId12"/>
    <p:sldId id="265" r:id="rId13"/>
  </p:sldIdLst>
  <p:sldSz cx="18288000" cy="10287000"/>
  <p:notesSz cx="6858000" cy="9144000"/>
  <p:embeddedFontLst>
    <p:embeddedFont>
      <p:font typeface="Abril Fatface" panose="02000503000000020003"/>
      <p:regular r:id="rId17"/>
    </p:embeddedFont>
    <p:embeddedFont>
      <p:font typeface="Calibri" panose="020F0502020204030204" charset="0"/>
      <p:regular r:id="rId18"/>
      <p:bold r:id="rId19"/>
      <p:italic r:id="rId20"/>
      <p:boldItalic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44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44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1" Type="http://schemas.openxmlformats.org/officeDocument/2006/relationships/font" Target="fonts/font5.fntdata"/><Relationship Id="rId20" Type="http://schemas.openxmlformats.org/officeDocument/2006/relationships/font" Target="fonts/font4.fntdata"/><Relationship Id="rId2" Type="http://schemas.openxmlformats.org/officeDocument/2006/relationships/theme" Target="theme/theme1.xml"/><Relationship Id="rId19" Type="http://schemas.openxmlformats.org/officeDocument/2006/relationships/font" Target="fonts/font3.fntdata"/><Relationship Id="rId18" Type="http://schemas.openxmlformats.org/officeDocument/2006/relationships/font" Target="fonts/font2.fntdata"/><Relationship Id="rId17" Type="http://schemas.openxmlformats.org/officeDocument/2006/relationships/font" Target="fonts/font1.fntdata"/><Relationship Id="rId16" Type="http://schemas.openxmlformats.org/officeDocument/2006/relationships/tableStyles" Target="tableStyles.xml"/><Relationship Id="rId15" Type="http://schemas.openxmlformats.org/officeDocument/2006/relationships/viewProps" Target="viewProps.xml"/><Relationship Id="rId14" Type="http://schemas.openxmlformats.org/officeDocument/2006/relationships/presProps" Target="presProps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4.svg"/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17.png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12.svg"/><Relationship Id="rId3" Type="http://schemas.openxmlformats.org/officeDocument/2006/relationships/image" Target="../media/image11.png"/><Relationship Id="rId2" Type="http://schemas.openxmlformats.org/officeDocument/2006/relationships/image" Target="../media/image7.svg"/><Relationship Id="rId1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.svg"/><Relationship Id="rId3" Type="http://schemas.openxmlformats.org/officeDocument/2006/relationships/image" Target="../media/image1.png"/><Relationship Id="rId2" Type="http://schemas.openxmlformats.org/officeDocument/2006/relationships/image" Target="../media/image7.svg"/><Relationship Id="rId1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5.jpeg"/><Relationship Id="rId2" Type="http://schemas.openxmlformats.org/officeDocument/2006/relationships/image" Target="../media/image2.svg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.svg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10.jpeg"/><Relationship Id="rId4" Type="http://schemas.openxmlformats.org/officeDocument/2006/relationships/image" Target="../media/image9.svg"/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9.svg"/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.svg"/><Relationship Id="rId3" Type="http://schemas.openxmlformats.org/officeDocument/2006/relationships/image" Target="../media/image1.png"/><Relationship Id="rId2" Type="http://schemas.openxmlformats.org/officeDocument/2006/relationships/image" Target="../media/image7.svg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6.svg"/><Relationship Id="rId3" Type="http://schemas.openxmlformats.org/officeDocument/2006/relationships/image" Target="../media/image15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2.svg"/><Relationship Id="rId3" Type="http://schemas.openxmlformats.org/officeDocument/2006/relationships/image" Target="../media/image1.png"/><Relationship Id="rId2" Type="http://schemas.openxmlformats.org/officeDocument/2006/relationships/image" Target="../media/image7.svg"/><Relationship Id="rId1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.svg"/><Relationship Id="rId3" Type="http://schemas.openxmlformats.org/officeDocument/2006/relationships/image" Target="../media/image1.png"/><Relationship Id="rId2" Type="http://schemas.openxmlformats.org/officeDocument/2006/relationships/image" Target="../media/image7.svg"/><Relationship Id="rId1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111642">
            <a:off x="12268835" y="970915"/>
            <a:ext cx="6443980" cy="9116060"/>
          </a:xfrm>
          <a:custGeom>
            <a:avLst/>
            <a:gdLst/>
            <a:ahLst/>
            <a:cxnLst/>
            <a:rect l="l" t="t" r="r" b="b"/>
            <a:pathLst>
              <a:path w="10443683" h="8487866">
                <a:moveTo>
                  <a:pt x="0" y="0"/>
                </a:moveTo>
                <a:lnTo>
                  <a:pt x="10443683" y="0"/>
                </a:lnTo>
                <a:lnTo>
                  <a:pt x="10443683" y="8487866"/>
                </a:lnTo>
                <a:lnTo>
                  <a:pt x="0" y="8487866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50000"/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318441" y="9258300"/>
            <a:ext cx="9727319" cy="3106962"/>
          </a:xfrm>
          <a:custGeom>
            <a:avLst/>
            <a:gdLst/>
            <a:ahLst/>
            <a:cxnLst/>
            <a:rect l="l" t="t" r="r" b="b"/>
            <a:pathLst>
              <a:path w="9727319" h="3106962">
                <a:moveTo>
                  <a:pt x="0" y="0"/>
                </a:moveTo>
                <a:lnTo>
                  <a:pt x="9727318" y="0"/>
                </a:lnTo>
                <a:lnTo>
                  <a:pt x="9727318" y="3106962"/>
                </a:lnTo>
                <a:lnTo>
                  <a:pt x="0" y="31069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665224" y="4006527"/>
            <a:ext cx="15594076" cy="24644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450"/>
              </a:lnSpc>
            </a:pPr>
            <a:r>
              <a:rPr lang="en-US" sz="9550">
                <a:solidFill>
                  <a:srgbClr val="004AAD"/>
                </a:solidFill>
                <a:latin typeface="Abril Fatface" panose="02000503000000020003"/>
                <a:ea typeface="Abril Fatface" panose="02000503000000020003"/>
                <a:cs typeface="Abril Fatface" panose="02000503000000020003"/>
                <a:sym typeface="Abril Fatface" panose="02000503000000020003"/>
              </a:rPr>
              <a:t>DATA NORMALIZATION</a:t>
            </a:r>
            <a:endParaRPr lang="en-US" sz="9550">
              <a:solidFill>
                <a:srgbClr val="004AAD"/>
              </a:solidFill>
              <a:latin typeface="Abril Fatface" panose="02000503000000020003"/>
              <a:ea typeface="Abril Fatface" panose="02000503000000020003"/>
              <a:cs typeface="Abril Fatface" panose="02000503000000020003"/>
              <a:sym typeface="Abril Fatface" panose="02000503000000020003"/>
            </a:endParaRPr>
          </a:p>
          <a:p>
            <a:pPr algn="l">
              <a:lnSpc>
                <a:spcPts val="9450"/>
              </a:lnSpc>
            </a:pPr>
            <a:r>
              <a:rPr lang="en-US" sz="9550">
                <a:solidFill>
                  <a:srgbClr val="004AAD"/>
                </a:solidFill>
                <a:latin typeface="Abril Fatface" panose="02000503000000020003"/>
                <a:ea typeface="Abril Fatface" panose="02000503000000020003"/>
                <a:cs typeface="Abril Fatface" panose="02000503000000020003"/>
                <a:sym typeface="Abril Fatface" panose="02000503000000020003"/>
              </a:rPr>
              <a:t>                      IN SQL                                            </a:t>
            </a:r>
            <a:endParaRPr lang="en-US" sz="9550">
              <a:solidFill>
                <a:srgbClr val="004AAD"/>
              </a:solidFill>
              <a:latin typeface="Abril Fatface" panose="02000503000000020003"/>
              <a:ea typeface="Abril Fatface" panose="02000503000000020003"/>
              <a:cs typeface="Abril Fatface" panose="02000503000000020003"/>
              <a:sym typeface="Abril Fatface" panose="02000503000000020003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6144593">
            <a:off x="8023448" y="-2009860"/>
            <a:ext cx="17617704" cy="17617704"/>
          </a:xfrm>
          <a:custGeom>
            <a:avLst/>
            <a:gdLst/>
            <a:ahLst/>
            <a:cxnLst/>
            <a:rect l="l" t="t" r="r" b="b"/>
            <a:pathLst>
              <a:path w="17617704" h="17617704">
                <a:moveTo>
                  <a:pt x="0" y="0"/>
                </a:moveTo>
                <a:lnTo>
                  <a:pt x="17617704" y="0"/>
                </a:lnTo>
                <a:lnTo>
                  <a:pt x="17617704" y="17617704"/>
                </a:lnTo>
                <a:lnTo>
                  <a:pt x="0" y="17617704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35000"/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4662819">
            <a:off x="10707164" y="832967"/>
            <a:ext cx="12794948" cy="8828634"/>
          </a:xfrm>
          <a:custGeom>
            <a:avLst/>
            <a:gdLst/>
            <a:ahLst/>
            <a:cxnLst/>
            <a:rect l="l" t="t" r="r" b="b"/>
            <a:pathLst>
              <a:path w="12794948" h="8828634">
                <a:moveTo>
                  <a:pt x="0" y="0"/>
                </a:moveTo>
                <a:lnTo>
                  <a:pt x="12794949" y="0"/>
                </a:lnTo>
                <a:lnTo>
                  <a:pt x="12794949" y="8828633"/>
                </a:lnTo>
                <a:lnTo>
                  <a:pt x="0" y="882863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28700" y="1230630"/>
            <a:ext cx="17032605" cy="11537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000"/>
              </a:lnSpc>
            </a:pPr>
            <a:r>
              <a:rPr lang="en-US" altLang="en-US" sz="9000">
                <a:solidFill>
                  <a:srgbClr val="004AAD"/>
                </a:solidFill>
                <a:latin typeface="Abril Fatface" panose="02000503000000020003"/>
                <a:ea typeface="Abril Fatface" panose="02000503000000020003"/>
                <a:cs typeface="Abril Fatface" panose="02000503000000020003"/>
                <a:sym typeface="Abril Fatface" panose="02000503000000020003"/>
              </a:rPr>
              <a:t>Syntax of a Stored Procedure</a:t>
            </a:r>
            <a:endParaRPr lang="en-US" altLang="en-US" sz="9000">
              <a:solidFill>
                <a:srgbClr val="004AAD"/>
              </a:solidFill>
              <a:latin typeface="Abril Fatface" panose="02000503000000020003"/>
              <a:ea typeface="Abril Fatface" panose="02000503000000020003"/>
              <a:cs typeface="Abril Fatface" panose="02000503000000020003"/>
              <a:sym typeface="Abril Fatface" panose="02000503000000020003"/>
            </a:endParaRPr>
          </a:p>
        </p:txBody>
      </p:sp>
      <p:sp>
        <p:nvSpPr>
          <p:cNvPr id="14" name="Freeform 14"/>
          <p:cNvSpPr/>
          <p:nvPr/>
        </p:nvSpPr>
        <p:spPr>
          <a:xfrm rot="8905814" flipH="1">
            <a:off x="-4266374" y="6074235"/>
            <a:ext cx="11300655" cy="9184351"/>
          </a:xfrm>
          <a:custGeom>
            <a:avLst/>
            <a:gdLst/>
            <a:ahLst/>
            <a:cxnLst/>
            <a:rect l="l" t="t" r="r" b="b"/>
            <a:pathLst>
              <a:path w="11300655" h="9184351">
                <a:moveTo>
                  <a:pt x="11300655" y="0"/>
                </a:moveTo>
                <a:lnTo>
                  <a:pt x="0" y="0"/>
                </a:lnTo>
                <a:lnTo>
                  <a:pt x="0" y="9184351"/>
                </a:lnTo>
                <a:lnTo>
                  <a:pt x="11300655" y="9184351"/>
                </a:lnTo>
                <a:lnTo>
                  <a:pt x="11300655" y="0"/>
                </a:lnTo>
                <a:close/>
              </a:path>
            </a:pathLst>
          </a:custGeom>
          <a:blipFill>
            <a:blip r:embed="rId5">
              <a:alphaModFix amt="5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5" name="Text Box 14"/>
          <p:cNvSpPr txBox="1"/>
          <p:nvPr/>
        </p:nvSpPr>
        <p:spPr>
          <a:xfrm>
            <a:off x="9881870" y="3162300"/>
            <a:ext cx="8406130" cy="680593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en-US" sz="2800" b="1">
                <a:latin typeface="Times New Roman" panose="02020603050405020304" charset="0"/>
                <a:cs typeface="Times New Roman" panose="02020603050405020304" charset="0"/>
              </a:rPr>
              <a:t>Explanation:</a:t>
            </a:r>
            <a:endParaRPr lang="en-US" altLang="en-US" sz="2800" b="1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en-US" sz="2800">
                <a:latin typeface="Times New Roman" panose="02020603050405020304" charset="0"/>
                <a:cs typeface="Times New Roman" panose="02020603050405020304" charset="0"/>
              </a:rPr>
              <a:t>DELIMITER // → tells MySQL that statements inside SP end with // instead of ;</a:t>
            </a:r>
            <a:endParaRPr lang="en-US" altLang="en-US" sz="280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en-US" sz="2800">
                <a:latin typeface="Times New Roman" panose="02020603050405020304" charset="0"/>
                <a:cs typeface="Times New Roman" panose="02020603050405020304" charset="0"/>
              </a:rPr>
              <a:t>IN param1 → input parameter</a:t>
            </a:r>
            <a:endParaRPr lang="en-US" altLang="en-US" sz="280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en-US" sz="2800">
                <a:latin typeface="Times New Roman" panose="02020603050405020304" charset="0"/>
                <a:cs typeface="Times New Roman" panose="02020603050405020304" charset="0"/>
              </a:rPr>
              <a:t>OUT param2 → output parameter</a:t>
            </a:r>
            <a:endParaRPr lang="en-US" altLang="en-US" sz="280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en-US" sz="2800">
                <a:latin typeface="Times New Roman" panose="02020603050405020304" charset="0"/>
                <a:cs typeface="Times New Roman" panose="02020603050405020304" charset="0"/>
              </a:rPr>
              <a:t>BEGIN ... END → block of SQL statements</a:t>
            </a:r>
            <a:endParaRPr lang="en-US" altLang="en-US" sz="2800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 altLang="en-US" sz="280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en-US" sz="2800" b="1">
                <a:latin typeface="Times New Roman" panose="02020603050405020304" charset="0"/>
                <a:cs typeface="Times New Roman" panose="02020603050405020304" charset="0"/>
              </a:rPr>
              <a:t>Why DELIMITER is needed:</a:t>
            </a:r>
            <a:endParaRPr lang="en-US" altLang="en-US" sz="280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en-US" sz="2800">
                <a:latin typeface="Times New Roman" panose="02020603050405020304" charset="0"/>
                <a:cs typeface="Times New Roman" panose="02020603050405020304" charset="0"/>
              </a:rPr>
              <a:t>By default, MySQL treats ; as end of a statement.</a:t>
            </a:r>
            <a:endParaRPr lang="en-US" altLang="en-US" sz="280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en-US" sz="2800">
                <a:latin typeface="Times New Roman" panose="02020603050405020304" charset="0"/>
                <a:cs typeface="Times New Roman" panose="02020603050405020304" charset="0"/>
              </a:rPr>
              <a:t>In a stored procedure, you often have multiple SQL statements.</a:t>
            </a:r>
            <a:endParaRPr lang="en-US" altLang="en-US" sz="280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en-US" sz="2800">
                <a:latin typeface="Times New Roman" panose="02020603050405020304" charset="0"/>
                <a:cs typeface="Times New Roman" panose="02020603050405020304" charset="0"/>
              </a:rPr>
              <a:t>Changing delimiter allows MySQL to recognize the start and end of the procedure correctly.</a:t>
            </a:r>
            <a:endParaRPr lang="en-US" altLang="en-US" sz="280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16" name="Picture 15" descr="ChatGPT Image Feb 3, 2026, 06_03_47 PM"/>
          <p:cNvPicPr>
            <a:picLocks noChangeAspect="1"/>
          </p:cNvPicPr>
          <p:nvPr/>
        </p:nvPicPr>
        <p:blipFill>
          <a:blip r:embed="rId7"/>
          <a:srcRect l="12500" t="21875" r="20833" b="25000"/>
          <a:stretch>
            <a:fillRect/>
          </a:stretch>
        </p:blipFill>
        <p:spPr>
          <a:xfrm>
            <a:off x="990600" y="2857500"/>
            <a:ext cx="8021320" cy="673036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930669">
            <a:off x="-7971294" y="-10725049"/>
            <a:ext cx="18539921" cy="18539921"/>
          </a:xfrm>
          <a:custGeom>
            <a:avLst/>
            <a:gdLst/>
            <a:ahLst/>
            <a:cxnLst/>
            <a:rect l="l" t="t" r="r" b="b"/>
            <a:pathLst>
              <a:path w="18539921" h="18539921">
                <a:moveTo>
                  <a:pt x="0" y="0"/>
                </a:moveTo>
                <a:lnTo>
                  <a:pt x="18539921" y="0"/>
                </a:lnTo>
                <a:lnTo>
                  <a:pt x="18539921" y="18539921"/>
                </a:lnTo>
                <a:lnTo>
                  <a:pt x="0" y="18539921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35000"/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609600" y="1210310"/>
            <a:ext cx="17432655" cy="1877695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lstStyle/>
          <a:p>
            <a:pPr algn="l">
              <a:lnSpc>
                <a:spcPts val="9000"/>
              </a:lnSpc>
            </a:pPr>
            <a:r>
              <a:rPr lang="en-US" altLang="en-US" sz="8500">
                <a:solidFill>
                  <a:srgbClr val="004AAD"/>
                </a:solidFill>
                <a:latin typeface="Abril Fatface" panose="02000503000000020003"/>
                <a:ea typeface="Abril Fatface" panose="02000503000000020003"/>
                <a:cs typeface="Abril Fatface" panose="02000503000000020003"/>
                <a:sym typeface="Abril Fatface" panose="02000503000000020003"/>
              </a:rPr>
              <a:t> Use Cases for Stored Procedures</a:t>
            </a:r>
            <a:endParaRPr lang="en-US" altLang="en-US" sz="8500">
              <a:solidFill>
                <a:srgbClr val="004AAD"/>
              </a:solidFill>
              <a:latin typeface="Abril Fatface" panose="02000503000000020003"/>
              <a:ea typeface="Abril Fatface" panose="02000503000000020003"/>
              <a:cs typeface="Abril Fatface" panose="02000503000000020003"/>
              <a:sym typeface="Abril Fatface" panose="02000503000000020003"/>
            </a:endParaRPr>
          </a:p>
        </p:txBody>
      </p:sp>
      <p:sp>
        <p:nvSpPr>
          <p:cNvPr id="14" name="Freeform 14"/>
          <p:cNvSpPr/>
          <p:nvPr/>
        </p:nvSpPr>
        <p:spPr>
          <a:xfrm rot="5242519" flipH="1">
            <a:off x="-1042019" y="8240279"/>
            <a:ext cx="8063091" cy="6553094"/>
          </a:xfrm>
          <a:custGeom>
            <a:avLst/>
            <a:gdLst/>
            <a:ahLst/>
            <a:cxnLst/>
            <a:rect l="l" t="t" r="r" b="b"/>
            <a:pathLst>
              <a:path w="8063091" h="6553094">
                <a:moveTo>
                  <a:pt x="8063091" y="0"/>
                </a:moveTo>
                <a:lnTo>
                  <a:pt x="0" y="0"/>
                </a:lnTo>
                <a:lnTo>
                  <a:pt x="0" y="6553094"/>
                </a:lnTo>
                <a:lnTo>
                  <a:pt x="8063091" y="6553094"/>
                </a:lnTo>
                <a:lnTo>
                  <a:pt x="8063091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5" name="Text Box 14"/>
          <p:cNvSpPr txBox="1"/>
          <p:nvPr/>
        </p:nvSpPr>
        <p:spPr>
          <a:xfrm>
            <a:off x="647700" y="2705100"/>
            <a:ext cx="14641195" cy="6704330"/>
          </a:xfrm>
          <a:prstGeom prst="rect">
            <a:avLst/>
          </a:prstGeom>
        </p:spPr>
        <p:txBody>
          <a:bodyPr>
            <a:noAutofit/>
          </a:bodyPr>
          <a:p>
            <a:endParaRPr lang="en-US" altLang="en-US" sz="1600"/>
          </a:p>
          <a:p>
            <a:r>
              <a:rPr lang="en-US" altLang="en-US" sz="2400" b="1">
                <a:latin typeface="Times New Roman" panose="02020603050405020304" charset="0"/>
                <a:cs typeface="Times New Roman" panose="02020603050405020304" charset="0"/>
              </a:rPr>
              <a:t>Data Transformation / ETL</a:t>
            </a:r>
            <a:endParaRPr lang="en-US" altLang="en-US" sz="2400" b="1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Example: Normalize data from multiple source tables into a clean table.</a:t>
            </a:r>
            <a:endParaRPr lang="en-US" altLang="en-US" sz="2400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 altLang="en-US" sz="240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en-US" sz="2400" b="1">
                <a:latin typeface="Times New Roman" panose="02020603050405020304" charset="0"/>
                <a:cs typeface="Times New Roman" panose="02020603050405020304" charset="0"/>
              </a:rPr>
              <a:t>Batch Operations</a:t>
            </a:r>
            <a:endParaRPr lang="en-US" altLang="en-US" sz="2400" b="1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Insert, update, or delete multiple rows based on conditions.</a:t>
            </a:r>
            <a:endParaRPr lang="en-US" altLang="en-US" sz="2400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 altLang="en-US" sz="240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en-US" sz="2400" b="1">
                <a:latin typeface="Times New Roman" panose="02020603050405020304" charset="0"/>
                <a:cs typeface="Times New Roman" panose="02020603050405020304" charset="0"/>
              </a:rPr>
              <a:t>Encapsulate Business Logic</a:t>
            </a:r>
            <a:endParaRPr lang="en-US" altLang="en-US" sz="2400" b="1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Example: Calculate employee bonuses, validate entries.</a:t>
            </a:r>
            <a:endParaRPr lang="en-US" altLang="en-US" sz="2400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 altLang="en-US" sz="240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en-US" sz="2400" b="1">
                <a:latin typeface="Times New Roman" panose="02020603050405020304" charset="0"/>
                <a:cs typeface="Times New Roman" panose="02020603050405020304" charset="0"/>
              </a:rPr>
              <a:t>Reporting</a:t>
            </a:r>
            <a:endParaRPr lang="en-US" altLang="en-US" sz="2400" b="1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Aggregate data for dashboards or analytics.</a:t>
            </a:r>
            <a:endParaRPr lang="en-US" altLang="en-US" sz="2400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 altLang="en-US" sz="240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en-US" sz="2400" b="1">
                <a:latin typeface="Times New Roman" panose="02020603050405020304" charset="0"/>
                <a:cs typeface="Times New Roman" panose="02020603050405020304" charset="0"/>
              </a:rPr>
              <a:t>Repetitive Tasks</a:t>
            </a:r>
            <a:endParaRPr lang="en-US" altLang="en-US" sz="2400" b="1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</a:rPr>
              <a:t>Any SQL you call frequently or on a schedule.</a:t>
            </a:r>
            <a:endParaRPr lang="en-US" altLang="en-US" sz="240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381000" y="1104900"/>
            <a:ext cx="14829790" cy="11537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000"/>
              </a:lnSpc>
            </a:pPr>
            <a:r>
              <a:rPr lang="en-US" altLang="en-US" sz="9000">
                <a:solidFill>
                  <a:srgbClr val="004AAD"/>
                </a:solidFill>
                <a:latin typeface="Abril Fatface" panose="02000503000000020003"/>
                <a:ea typeface="Abril Fatface" panose="02000503000000020003"/>
                <a:cs typeface="Abril Fatface" panose="02000503000000020003"/>
                <a:sym typeface="Abril Fatface" panose="02000503000000020003"/>
              </a:rPr>
              <a:t>What is Data Normalization?</a:t>
            </a:r>
            <a:endParaRPr lang="en-US" altLang="en-US" sz="9000">
              <a:solidFill>
                <a:srgbClr val="004AAD"/>
              </a:solidFill>
              <a:latin typeface="Abril Fatface" panose="02000503000000020003"/>
              <a:ea typeface="Abril Fatface" panose="02000503000000020003"/>
              <a:cs typeface="Abril Fatface" panose="02000503000000020003"/>
              <a:sym typeface="Abril Fatface" panose="02000503000000020003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028700" y="2620645"/>
            <a:ext cx="11642029" cy="512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00"/>
              </a:lnSpc>
            </a:pPr>
            <a:r>
              <a:rPr lang="en-US" sz="2500">
                <a:solidFill>
                  <a:srgbClr val="2E2E2E"/>
                </a:solidFill>
                <a:latin typeface="Abril Fatface" panose="02000503000000020003"/>
                <a:ea typeface="Abril Fatface" panose="02000503000000020003"/>
                <a:cs typeface="Abril Fatface" panose="02000503000000020003"/>
                <a:sym typeface="Abril Fatface" panose="02000503000000020003"/>
              </a:rPr>
              <a:t> </a:t>
            </a:r>
            <a:endParaRPr lang="en-US" sz="2500">
              <a:solidFill>
                <a:srgbClr val="2E2E2E"/>
              </a:solidFill>
              <a:latin typeface="Abril Fatface" panose="02000503000000020003"/>
              <a:ea typeface="Abril Fatface" panose="02000503000000020003"/>
              <a:cs typeface="Abril Fatface" panose="02000503000000020003"/>
              <a:sym typeface="Abril Fatface" panose="02000503000000020003"/>
            </a:endParaRPr>
          </a:p>
        </p:txBody>
      </p:sp>
      <p:sp>
        <p:nvSpPr>
          <p:cNvPr id="6" name="Freeform 6"/>
          <p:cNvSpPr/>
          <p:nvPr/>
        </p:nvSpPr>
        <p:spPr>
          <a:xfrm rot="-1625759">
            <a:off x="10837013" y="-4312634"/>
            <a:ext cx="9495369" cy="7717145"/>
          </a:xfrm>
          <a:custGeom>
            <a:avLst/>
            <a:gdLst/>
            <a:ahLst/>
            <a:cxnLst/>
            <a:rect l="l" t="t" r="r" b="b"/>
            <a:pathLst>
              <a:path w="9495369" h="7717145">
                <a:moveTo>
                  <a:pt x="0" y="0"/>
                </a:moveTo>
                <a:lnTo>
                  <a:pt x="9495369" y="0"/>
                </a:lnTo>
                <a:lnTo>
                  <a:pt x="9495369" y="7717145"/>
                </a:lnTo>
                <a:lnTo>
                  <a:pt x="0" y="7717145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50000"/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9" name="Text Box 8"/>
          <p:cNvSpPr txBox="1"/>
          <p:nvPr/>
        </p:nvSpPr>
        <p:spPr>
          <a:xfrm>
            <a:off x="609600" y="2705100"/>
            <a:ext cx="10920095" cy="91694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en-US" sz="2600" b="1">
                <a:latin typeface="Times New Roman" panose="02020603050405020304" charset="0"/>
                <a:cs typeface="Times New Roman" panose="02020603050405020304" charset="0"/>
              </a:rPr>
              <a:t>Data Normalization is the process of cleaning and standardizing raw data for consistent storage and analysis</a:t>
            </a:r>
            <a:r>
              <a:rPr lang="en-US" altLang="en-US"/>
              <a:t>.</a:t>
            </a:r>
            <a:endParaRPr lang="en-US"/>
          </a:p>
        </p:txBody>
      </p:sp>
      <p:sp>
        <p:nvSpPr>
          <p:cNvPr id="10" name="Text Box 9"/>
          <p:cNvSpPr txBox="1"/>
          <p:nvPr/>
        </p:nvSpPr>
        <p:spPr>
          <a:xfrm>
            <a:off x="838200" y="4076700"/>
            <a:ext cx="6616700" cy="4634230"/>
          </a:xfrm>
          <a:prstGeom prst="rect">
            <a:avLst/>
          </a:prstGeom>
        </p:spPr>
        <p:txBody>
          <a:bodyPr>
            <a:noAutofit/>
          </a:bodyPr>
          <a:p>
            <a:r>
              <a:rPr sz="2400" b="1">
                <a:latin typeface="Times New Roman" panose="02020603050405020304" charset="0"/>
                <a:cs typeface="Times New Roman" panose="02020603050405020304" charset="0"/>
              </a:rPr>
              <a:t>In SQL, normalization ensures:</a:t>
            </a:r>
            <a:endParaRPr sz="2400" b="1">
              <a:latin typeface="Times New Roman" panose="02020603050405020304" charset="0"/>
              <a:cs typeface="Times New Roman" panose="02020603050405020304" charset="0"/>
            </a:endParaRPr>
          </a:p>
          <a:p>
            <a:endParaRPr sz="2400" b="1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buFont typeface="Arial" panose="020B0604020202020204"/>
              <a:buChar char="•"/>
            </a:pPr>
            <a:r>
              <a:rPr sz="2400">
                <a:latin typeface="Times New Roman" panose="02020603050405020304" charset="0"/>
                <a:cs typeface="Times New Roman" panose="02020603050405020304" charset="0"/>
              </a:rPr>
              <a:t>Removal of duplicates</a:t>
            </a:r>
            <a:endParaRPr sz="2400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buFont typeface="Arial" panose="020B0604020202020204"/>
              <a:buChar char="•"/>
            </a:pPr>
            <a:endParaRPr sz="2400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buFont typeface="Arial" panose="020B0604020202020204"/>
              <a:buChar char="•"/>
            </a:pPr>
            <a:r>
              <a:rPr sz="2400">
                <a:latin typeface="Times New Roman" panose="02020603050405020304" charset="0"/>
                <a:cs typeface="Times New Roman" panose="02020603050405020304" charset="0"/>
              </a:rPr>
              <a:t>Consistent text casing</a:t>
            </a:r>
            <a:endParaRPr sz="2400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buFont typeface="Arial" panose="020B0604020202020204"/>
              <a:buChar char="•"/>
            </a:pPr>
            <a:endParaRPr sz="2400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buFont typeface="Arial" panose="020B0604020202020204"/>
              <a:buChar char="•"/>
            </a:pPr>
            <a:r>
              <a:rPr sz="2400">
                <a:latin typeface="Times New Roman" panose="02020603050405020304" charset="0"/>
                <a:cs typeface="Times New Roman" panose="02020603050405020304" charset="0"/>
              </a:rPr>
              <a:t>Proper data types</a:t>
            </a:r>
            <a:endParaRPr sz="2400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buFont typeface="Arial" panose="020B0604020202020204"/>
              <a:buChar char="•"/>
            </a:pPr>
            <a:endParaRPr sz="2400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buFont typeface="Arial" panose="020B0604020202020204"/>
              <a:buChar char="•"/>
            </a:pPr>
            <a:r>
              <a:rPr sz="2400">
                <a:latin typeface="Times New Roman" panose="02020603050405020304" charset="0"/>
                <a:cs typeface="Times New Roman" panose="02020603050405020304" charset="0"/>
              </a:rPr>
              <a:t>Clean and analyzable datasets</a:t>
            </a:r>
            <a:endParaRPr sz="240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11" name="Picture 10" descr="ChatGPT Image Feb 3, 2026, 05_08_58 PM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1000" y="3622040"/>
            <a:ext cx="9094470" cy="606298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625759">
            <a:off x="10104273" y="1726942"/>
            <a:ext cx="10884489" cy="8846121"/>
          </a:xfrm>
          <a:custGeom>
            <a:avLst/>
            <a:gdLst/>
            <a:ahLst/>
            <a:cxnLst/>
            <a:rect l="l" t="t" r="r" b="b"/>
            <a:pathLst>
              <a:path w="10884489" h="8846121">
                <a:moveTo>
                  <a:pt x="0" y="0"/>
                </a:moveTo>
                <a:lnTo>
                  <a:pt x="10884489" y="0"/>
                </a:lnTo>
                <a:lnTo>
                  <a:pt x="10884489" y="8846120"/>
                </a:lnTo>
                <a:lnTo>
                  <a:pt x="0" y="8846120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50000"/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1636255"/>
            <a:ext cx="11339643" cy="1153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00"/>
              </a:lnSpc>
            </a:pPr>
            <a:r>
              <a:rPr lang="en-US" altLang="en-US" sz="9000">
                <a:solidFill>
                  <a:srgbClr val="004AAD"/>
                </a:solidFill>
                <a:latin typeface="Abril Fatface" panose="02000503000000020003"/>
                <a:ea typeface="Abril Fatface" panose="02000503000000020003"/>
                <a:cs typeface="Abril Fatface" panose="02000503000000020003"/>
                <a:sym typeface="Abril Fatface" panose="02000503000000020003"/>
              </a:rPr>
              <a:t>Why Normalize Data?</a:t>
            </a:r>
            <a:endParaRPr lang="en-US" altLang="en-US" sz="9000">
              <a:solidFill>
                <a:srgbClr val="004AAD"/>
              </a:solidFill>
              <a:latin typeface="Abril Fatface" panose="02000503000000020003"/>
              <a:ea typeface="Abril Fatface" panose="02000503000000020003"/>
              <a:cs typeface="Abril Fatface" panose="02000503000000020003"/>
              <a:sym typeface="Abril Fatface" panose="02000503000000020003"/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762000" y="2933700"/>
            <a:ext cx="10184765" cy="61239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2200" b="1">
                <a:latin typeface="Times New Roman" panose="02020603050405020304" charset="0"/>
                <a:cs typeface="Times New Roman" panose="02020603050405020304" charset="0"/>
              </a:rPr>
              <a:t>Raw data often comes with:</a:t>
            </a:r>
            <a:endParaRPr lang="en-US" altLang="en-US" sz="2200" b="1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 altLang="en-US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2200">
                <a:latin typeface="Times New Roman" panose="02020603050405020304" charset="0"/>
                <a:cs typeface="Times New Roman" panose="02020603050405020304" charset="0"/>
              </a:rPr>
              <a:t>Leading/trailing spaces</a:t>
            </a:r>
            <a:endParaRPr lang="en-US" altLang="en-US" sz="2200">
              <a:latin typeface="Times New Roman" panose="02020603050405020304" charset="0"/>
              <a:cs typeface="Times New Roman" panose="020206030504050203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en-US" sz="2200">
              <a:latin typeface="Times New Roman" panose="02020603050405020304" charset="0"/>
              <a:cs typeface="Times New Roman" panose="020206030504050203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2200">
                <a:latin typeface="Times New Roman" panose="02020603050405020304" charset="0"/>
                <a:cs typeface="Times New Roman" panose="02020603050405020304" charset="0"/>
              </a:rPr>
              <a:t>Mixed casing (upper/lower)</a:t>
            </a:r>
            <a:endParaRPr lang="en-US" altLang="en-US" sz="2200">
              <a:latin typeface="Times New Roman" panose="02020603050405020304" charset="0"/>
              <a:cs typeface="Times New Roman" panose="020206030504050203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en-US" sz="2200">
              <a:latin typeface="Times New Roman" panose="02020603050405020304" charset="0"/>
              <a:cs typeface="Times New Roman" panose="020206030504050203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2200">
                <a:latin typeface="Times New Roman" panose="02020603050405020304" charset="0"/>
                <a:cs typeface="Times New Roman" panose="02020603050405020304" charset="0"/>
              </a:rPr>
              <a:t>Duplicate records</a:t>
            </a:r>
            <a:endParaRPr lang="en-US" altLang="en-US" sz="2200">
              <a:latin typeface="Times New Roman" panose="02020603050405020304" charset="0"/>
              <a:cs typeface="Times New Roman" panose="020206030504050203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en-US" sz="2200">
              <a:latin typeface="Times New Roman" panose="02020603050405020304" charset="0"/>
              <a:cs typeface="Times New Roman" panose="020206030504050203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2200">
                <a:latin typeface="Times New Roman" panose="02020603050405020304" charset="0"/>
                <a:cs typeface="Times New Roman" panose="02020603050405020304" charset="0"/>
              </a:rPr>
              <a:t>Different formats (phone numbers, emails, IDs)</a:t>
            </a:r>
            <a:endParaRPr lang="en-US" altLang="en-US" sz="2200">
              <a:latin typeface="Times New Roman" panose="02020603050405020304" charset="0"/>
              <a:cs typeface="Times New Roman" panose="020206030504050203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en-US" sz="2200">
              <a:latin typeface="Times New Roman" panose="02020603050405020304" charset="0"/>
              <a:cs typeface="Times New Roman" panose="020206030504050203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2200">
                <a:latin typeface="Times New Roman" panose="02020603050405020304" charset="0"/>
                <a:cs typeface="Times New Roman" panose="02020603050405020304" charset="0"/>
              </a:rPr>
              <a:t>Wrong data types (VARCHAR instead of INT/DECIMAL)</a:t>
            </a:r>
            <a:endParaRPr lang="en-US" altLang="en-US" sz="2200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 altLang="en-US" sz="220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en-US" sz="2200" b="1">
                <a:latin typeface="Times New Roman" panose="02020603050405020304" charset="0"/>
                <a:cs typeface="Times New Roman" panose="02020603050405020304" charset="0"/>
              </a:rPr>
              <a:t>Benefits of normalization:</a:t>
            </a:r>
            <a:endParaRPr lang="en-US" altLang="en-US" sz="2200" b="1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 altLang="en-US" sz="2200">
              <a:latin typeface="Times New Roman" panose="02020603050405020304" charset="0"/>
              <a:cs typeface="Times New Roman" panose="020206030504050203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2200">
                <a:latin typeface="Times New Roman" panose="02020603050405020304" charset="0"/>
                <a:cs typeface="Times New Roman" panose="02020603050405020304" charset="0"/>
              </a:rPr>
              <a:t>Accurate analytics and reporting</a:t>
            </a:r>
            <a:endParaRPr lang="en-US" altLang="en-US" sz="2200">
              <a:latin typeface="Times New Roman" panose="02020603050405020304" charset="0"/>
              <a:cs typeface="Times New Roman" panose="020206030504050203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en-US" sz="2200">
              <a:latin typeface="Times New Roman" panose="02020603050405020304" charset="0"/>
              <a:cs typeface="Times New Roman" panose="020206030504050203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2200">
                <a:latin typeface="Times New Roman" panose="02020603050405020304" charset="0"/>
                <a:cs typeface="Times New Roman" panose="02020603050405020304" charset="0"/>
              </a:rPr>
              <a:t>Correct grouping and aggregation</a:t>
            </a:r>
            <a:endParaRPr lang="en-US" altLang="en-US" sz="2200">
              <a:latin typeface="Times New Roman" panose="02020603050405020304" charset="0"/>
              <a:cs typeface="Times New Roman" panose="020206030504050203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en-US" sz="220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2085749">
            <a:off x="-5690637" y="-3861861"/>
            <a:ext cx="14345355" cy="14345355"/>
          </a:xfrm>
          <a:custGeom>
            <a:avLst/>
            <a:gdLst/>
            <a:ahLst/>
            <a:cxnLst/>
            <a:rect l="l" t="t" r="r" b="b"/>
            <a:pathLst>
              <a:path w="14345355" h="14345355">
                <a:moveTo>
                  <a:pt x="0" y="0"/>
                </a:moveTo>
                <a:lnTo>
                  <a:pt x="14345355" y="0"/>
                </a:lnTo>
                <a:lnTo>
                  <a:pt x="14345355" y="14345355"/>
                </a:lnTo>
                <a:lnTo>
                  <a:pt x="0" y="14345355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40000"/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799293">
            <a:off x="12170918" y="-745657"/>
            <a:ext cx="6885296" cy="11055409"/>
          </a:xfrm>
          <a:custGeom>
            <a:avLst/>
            <a:gdLst/>
            <a:ahLst/>
            <a:cxnLst/>
            <a:rect l="l" t="t" r="r" b="b"/>
            <a:pathLst>
              <a:path w="6885296" h="11055409">
                <a:moveTo>
                  <a:pt x="0" y="0"/>
                </a:moveTo>
                <a:lnTo>
                  <a:pt x="6885296" y="0"/>
                </a:lnTo>
                <a:lnTo>
                  <a:pt x="6885296" y="11055409"/>
                </a:lnTo>
                <a:lnTo>
                  <a:pt x="0" y="1105540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pic>
        <p:nvPicPr>
          <p:cNvPr id="8" name="Picture 7" descr="ChatGPT Image Feb 3, 2026, 05_39_44 PM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0200" y="1866900"/>
            <a:ext cx="14630400" cy="7112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6664043">
            <a:off x="-4052117" y="-737535"/>
            <a:ext cx="11511802" cy="11511802"/>
          </a:xfrm>
          <a:custGeom>
            <a:avLst/>
            <a:gdLst/>
            <a:ahLst/>
            <a:cxnLst/>
            <a:rect l="l" t="t" r="r" b="b"/>
            <a:pathLst>
              <a:path w="11511802" h="11511802">
                <a:moveTo>
                  <a:pt x="0" y="0"/>
                </a:moveTo>
                <a:lnTo>
                  <a:pt x="11511802" y="0"/>
                </a:lnTo>
                <a:lnTo>
                  <a:pt x="11511802" y="11511802"/>
                </a:lnTo>
                <a:lnTo>
                  <a:pt x="0" y="11511802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40000"/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6284008">
            <a:off x="12761683" y="7147182"/>
            <a:ext cx="4789367" cy="7690070"/>
          </a:xfrm>
          <a:custGeom>
            <a:avLst/>
            <a:gdLst/>
            <a:ahLst/>
            <a:cxnLst/>
            <a:rect l="l" t="t" r="r" b="b"/>
            <a:pathLst>
              <a:path w="4789367" h="7690070">
                <a:moveTo>
                  <a:pt x="0" y="0"/>
                </a:moveTo>
                <a:lnTo>
                  <a:pt x="4789367" y="0"/>
                </a:lnTo>
                <a:lnTo>
                  <a:pt x="4789367" y="7690070"/>
                </a:lnTo>
                <a:lnTo>
                  <a:pt x="0" y="76900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1505868">
            <a:off x="9245019" y="-4340343"/>
            <a:ext cx="12580534" cy="8680686"/>
          </a:xfrm>
          <a:custGeom>
            <a:avLst/>
            <a:gdLst/>
            <a:ahLst/>
            <a:cxnLst/>
            <a:rect l="l" t="t" r="r" b="b"/>
            <a:pathLst>
              <a:path w="12580534" h="8680686">
                <a:moveTo>
                  <a:pt x="0" y="0"/>
                </a:moveTo>
                <a:lnTo>
                  <a:pt x="12580534" y="0"/>
                </a:lnTo>
                <a:lnTo>
                  <a:pt x="12580534" y="8680686"/>
                </a:lnTo>
                <a:lnTo>
                  <a:pt x="0" y="868068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9" name="Text Box 8"/>
          <p:cNvSpPr txBox="1"/>
          <p:nvPr/>
        </p:nvSpPr>
        <p:spPr>
          <a:xfrm>
            <a:off x="685800" y="2002790"/>
            <a:ext cx="16059785" cy="72936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3200" b="1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Data Normalization Functions</a:t>
            </a:r>
            <a:endParaRPr lang="en-US" altLang="en-US" sz="3200" b="1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 altLang="en-US" sz="2800" b="1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 altLang="en-US" sz="2800" b="1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en-US" sz="2800">
                <a:latin typeface="Times New Roman" panose="02020603050405020304" charset="0"/>
                <a:cs typeface="Times New Roman" panose="02020603050405020304" charset="0"/>
              </a:rPr>
              <a:t>1 </a:t>
            </a:r>
            <a:r>
              <a:rPr lang="en-US" altLang="en-US" sz="2800" b="1">
                <a:latin typeface="Times New Roman" panose="02020603050405020304" charset="0"/>
                <a:cs typeface="Times New Roman" panose="02020603050405020304" charset="0"/>
              </a:rPr>
              <a:t>TRIM()</a:t>
            </a:r>
            <a:r>
              <a:rPr lang="en-US" altLang="en-US" sz="2800">
                <a:latin typeface="Times New Roman" panose="02020603050405020304" charset="0"/>
                <a:cs typeface="Times New Roman" panose="02020603050405020304" charset="0"/>
              </a:rPr>
              <a:t> - Removes leading and trailing spaces from a string</a:t>
            </a:r>
            <a:endParaRPr lang="en-US" altLang="en-US" sz="280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en-US" sz="2800">
                <a:latin typeface="Times New Roman" panose="02020603050405020304" charset="0"/>
                <a:cs typeface="Times New Roman" panose="02020603050405020304" charset="0"/>
              </a:rPr>
              <a:t>Prevents invisible duplicates in text fields like names, city, or codes.</a:t>
            </a:r>
            <a:endParaRPr lang="en-US" altLang="en-US" sz="280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en-US" sz="2800">
                <a:latin typeface="Times New Roman" panose="02020603050405020304" charset="0"/>
                <a:cs typeface="Times New Roman" panose="02020603050405020304" charset="0"/>
              </a:rPr>
              <a:t>Helps DISTINCT, GROUP BY, and joins work correctly.</a:t>
            </a:r>
            <a:endParaRPr lang="en-US" altLang="en-US" sz="280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en-US" sz="2800">
                <a:latin typeface="Times New Roman" panose="02020603050405020304" charset="0"/>
                <a:cs typeface="Times New Roman" panose="02020603050405020304" charset="0"/>
              </a:rPr>
              <a:t>Note - TRIM does not remove spaces in between words.</a:t>
            </a:r>
            <a:endParaRPr lang="en-US" altLang="en-US" sz="2800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 altLang="en-US" sz="280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en-US" sz="2800">
                <a:latin typeface="Times New Roman" panose="02020603050405020304" charset="0"/>
                <a:cs typeface="Times New Roman" panose="02020603050405020304" charset="0"/>
              </a:rPr>
              <a:t>2 </a:t>
            </a:r>
            <a:r>
              <a:rPr lang="en-US" altLang="en-US" sz="2800" b="1">
                <a:latin typeface="Times New Roman" panose="02020603050405020304" charset="0"/>
                <a:cs typeface="Times New Roman" panose="02020603050405020304" charset="0"/>
              </a:rPr>
              <a:t>LTRIM()</a:t>
            </a:r>
            <a:r>
              <a:rPr lang="en-US" altLang="en-US" sz="2800">
                <a:latin typeface="Times New Roman" panose="02020603050405020304" charset="0"/>
                <a:cs typeface="Times New Roman" panose="02020603050405020304" charset="0"/>
              </a:rPr>
              <a:t> - Left Trim</a:t>
            </a:r>
            <a:endParaRPr lang="en-US" altLang="en-US" sz="280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en-US" sz="2800">
                <a:latin typeface="Times New Roman" panose="02020603050405020304" charset="0"/>
                <a:cs typeface="Times New Roman" panose="02020603050405020304" charset="0"/>
              </a:rPr>
              <a:t>Removes spaces only from the left (beginning) of a string.</a:t>
            </a:r>
            <a:endParaRPr lang="en-US" altLang="en-US" sz="280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en-US" sz="2800">
                <a:latin typeface="Times New Roman" panose="02020603050405020304" charset="0"/>
                <a:cs typeface="Times New Roman" panose="02020603050405020304" charset="0"/>
              </a:rPr>
              <a:t>Can help with standardizing inputs before comparison.</a:t>
            </a:r>
            <a:endParaRPr lang="en-US" altLang="en-US" sz="2800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 altLang="en-US" sz="280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en-US" sz="2800">
                <a:latin typeface="Times New Roman" panose="02020603050405020304" charset="0"/>
                <a:cs typeface="Times New Roman" panose="02020603050405020304" charset="0"/>
              </a:rPr>
              <a:t>3 </a:t>
            </a:r>
            <a:r>
              <a:rPr lang="en-US" altLang="en-US" sz="2800" b="1">
                <a:latin typeface="Times New Roman" panose="02020603050405020304" charset="0"/>
                <a:cs typeface="Times New Roman" panose="02020603050405020304" charset="0"/>
              </a:rPr>
              <a:t>RTRIM()</a:t>
            </a:r>
            <a:r>
              <a:rPr lang="en-US" altLang="en-US" sz="2800">
                <a:latin typeface="Times New Roman" panose="02020603050405020304" charset="0"/>
                <a:cs typeface="Times New Roman" panose="02020603050405020304" charset="0"/>
              </a:rPr>
              <a:t> - Right Trim </a:t>
            </a:r>
            <a:endParaRPr lang="en-US" altLang="en-US" sz="280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en-US" sz="2800">
                <a:latin typeface="Times New Roman" panose="02020603050405020304" charset="0"/>
                <a:cs typeface="Times New Roman" panose="02020603050405020304" charset="0"/>
              </a:rPr>
              <a:t>Removes spaces only from the right (end) of a string.</a:t>
            </a:r>
            <a:endParaRPr lang="en-US" altLang="en-US" sz="280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en-US" sz="2800">
                <a:latin typeface="Times New Roman" panose="02020603050405020304" charset="0"/>
                <a:cs typeface="Times New Roman" panose="02020603050405020304" charset="0"/>
              </a:rPr>
              <a:t>Common when CHAR columns automatically pad values with trailing spaces</a:t>
            </a:r>
            <a:r>
              <a:rPr lang="en-US" altLang="en-US" sz="2200">
                <a:latin typeface="Times New Roman" panose="02020603050405020304" charset="0"/>
                <a:cs typeface="Times New Roman" panose="02020603050405020304" charset="0"/>
              </a:rPr>
              <a:t>.</a:t>
            </a:r>
            <a:endParaRPr lang="en-US" altLang="en-US" sz="2200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 altLang="en-US" sz="2200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 sz="220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3525861">
            <a:off x="8656602" y="-1668399"/>
            <a:ext cx="13709384" cy="13709384"/>
          </a:xfrm>
          <a:custGeom>
            <a:avLst/>
            <a:gdLst/>
            <a:ahLst/>
            <a:cxnLst/>
            <a:rect l="l" t="t" r="r" b="b"/>
            <a:pathLst>
              <a:path w="13709384" h="13709384">
                <a:moveTo>
                  <a:pt x="0" y="0"/>
                </a:moveTo>
                <a:lnTo>
                  <a:pt x="13709384" y="0"/>
                </a:lnTo>
                <a:lnTo>
                  <a:pt x="13709384" y="13709384"/>
                </a:lnTo>
                <a:lnTo>
                  <a:pt x="0" y="13709384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35000"/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  <p:txBody>
          <a:bodyPr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 rot="8532740" flipH="1">
            <a:off x="-2703495" y="7048838"/>
            <a:ext cx="6729406" cy="5469172"/>
          </a:xfrm>
          <a:custGeom>
            <a:avLst/>
            <a:gdLst/>
            <a:ahLst/>
            <a:cxnLst/>
            <a:rect l="l" t="t" r="r" b="b"/>
            <a:pathLst>
              <a:path w="6729406" h="5469172">
                <a:moveTo>
                  <a:pt x="6729406" y="0"/>
                </a:moveTo>
                <a:lnTo>
                  <a:pt x="0" y="0"/>
                </a:lnTo>
                <a:lnTo>
                  <a:pt x="0" y="5469172"/>
                </a:lnTo>
                <a:lnTo>
                  <a:pt x="6729406" y="5469172"/>
                </a:lnTo>
                <a:lnTo>
                  <a:pt x="6729406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6" name="Text Box 15"/>
          <p:cNvSpPr txBox="1"/>
          <p:nvPr/>
        </p:nvSpPr>
        <p:spPr>
          <a:xfrm>
            <a:off x="1282700" y="1065530"/>
            <a:ext cx="15495905" cy="825119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en-US" sz="3200" b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Data Normalization Functions</a:t>
            </a:r>
            <a:endParaRPr lang="en-US" altLang="en-US" sz="3200" b="1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 altLang="en-US" sz="2800" b="1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 altLang="en-US" sz="2800" b="1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en-US" sz="2800">
                <a:latin typeface="Times New Roman" panose="02020603050405020304" charset="0"/>
                <a:cs typeface="Times New Roman" panose="02020603050405020304" charset="0"/>
                <a:sym typeface="+mn-ea"/>
              </a:rPr>
              <a:t>4 </a:t>
            </a:r>
            <a:r>
              <a:rPr lang="en-US" altLang="en-US" sz="2800" b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UPPER()</a:t>
            </a:r>
            <a:r>
              <a:rPr lang="en-US" altLang="en-US" sz="2800">
                <a:latin typeface="Times New Roman" panose="02020603050405020304" charset="0"/>
                <a:cs typeface="Times New Roman" panose="02020603050405020304" charset="0"/>
                <a:sym typeface="+mn-ea"/>
              </a:rPr>
              <a:t>- </a:t>
            </a:r>
            <a:r>
              <a:rPr lang="en-US" altLang="en-US" sz="2800">
                <a:latin typeface="Times New Roman" panose="02020603050405020304" charset="0"/>
                <a:cs typeface="Times New Roman" panose="02020603050405020304" charset="0"/>
              </a:rPr>
              <a:t>Converts all text in a string to uppercase.</a:t>
            </a:r>
            <a:endParaRPr lang="en-US" altLang="en-US" sz="280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en-US" sz="2800">
                <a:latin typeface="Times New Roman" panose="02020603050405020304" charset="0"/>
                <a:cs typeface="Times New Roman" panose="02020603050405020304" charset="0"/>
                <a:sym typeface="+mn-ea"/>
              </a:rPr>
              <a:t>Standardizes categorical fields like course, city, or status.</a:t>
            </a:r>
            <a:endParaRPr lang="en-US" altLang="en-US" sz="280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r>
              <a:rPr lang="en-US" altLang="en-US" sz="2800">
                <a:latin typeface="Times New Roman" panose="02020603050405020304" charset="0"/>
                <a:cs typeface="Times New Roman" panose="02020603050405020304" charset="0"/>
                <a:sym typeface="+mn-ea"/>
              </a:rPr>
              <a:t>Ensures DISTINCT and GROUP BY do not treat the same value with different casing as separate.</a:t>
            </a:r>
            <a:endParaRPr lang="en-US" altLang="en-US" sz="280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endParaRPr lang="en-US" altLang="en-US" sz="280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en-US" sz="2800">
                <a:latin typeface="Times New Roman" panose="02020603050405020304" charset="0"/>
                <a:cs typeface="Times New Roman" panose="02020603050405020304" charset="0"/>
                <a:sym typeface="+mn-ea"/>
              </a:rPr>
              <a:t>5 </a:t>
            </a:r>
            <a:r>
              <a:rPr lang="en-US" altLang="en-US" sz="2800" b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 LOWER()</a:t>
            </a:r>
            <a:r>
              <a:rPr lang="en-US" altLang="en-US" sz="2800">
                <a:latin typeface="Times New Roman" panose="02020603050405020304" charset="0"/>
                <a:cs typeface="Times New Roman" panose="02020603050405020304" charset="0"/>
                <a:sym typeface="+mn-ea"/>
              </a:rPr>
              <a:t>- </a:t>
            </a:r>
            <a:r>
              <a:rPr lang="en-US" altLang="en-US" sz="2800">
                <a:latin typeface="Times New Roman" panose="02020603050405020304" charset="0"/>
                <a:cs typeface="Times New Roman" panose="02020603050405020304" charset="0"/>
              </a:rPr>
              <a:t>Converts all text in a string to lowercase.</a:t>
            </a:r>
            <a:endParaRPr lang="en-US" altLang="en-US" sz="280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en-US" sz="2800">
                <a:latin typeface="Times New Roman" panose="02020603050405020304" charset="0"/>
                <a:cs typeface="Times New Roman" panose="02020603050405020304" charset="0"/>
                <a:sym typeface="+mn-ea"/>
              </a:rPr>
              <a:t>Ideal for emails, usernames, or IDs where casing is inconsistent.</a:t>
            </a:r>
            <a:endParaRPr lang="en-US" altLang="en-US" sz="280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r>
              <a:rPr lang="en-US" altLang="en-US" sz="2800">
                <a:latin typeface="Times New Roman" panose="02020603050405020304" charset="0"/>
                <a:cs typeface="Times New Roman" panose="02020603050405020304" charset="0"/>
              </a:rPr>
              <a:t>Prevents duplicates in authentication or analytics.</a:t>
            </a:r>
            <a:endParaRPr lang="en-US" altLang="en-US" sz="2800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 altLang="en-US" sz="2800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 altLang="en-US" sz="280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en-US" sz="2800">
                <a:latin typeface="Times New Roman" panose="02020603050405020304" charset="0"/>
                <a:cs typeface="Times New Roman" panose="02020603050405020304" charset="0"/>
                <a:sym typeface="+mn-ea"/>
              </a:rPr>
              <a:t>6 </a:t>
            </a:r>
            <a:r>
              <a:rPr lang="en-US" altLang="en-US" sz="2800" b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DISTINCT</a:t>
            </a:r>
            <a:r>
              <a:rPr lang="en-US" altLang="en-US" sz="2800">
                <a:latin typeface="Times New Roman" panose="02020603050405020304" charset="0"/>
                <a:cs typeface="Times New Roman" panose="02020603050405020304" charset="0"/>
                <a:sym typeface="+mn-ea"/>
              </a:rPr>
              <a:t>- </a:t>
            </a:r>
            <a:r>
              <a:rPr lang="en-US" altLang="en-US" sz="2800">
                <a:latin typeface="Times New Roman" panose="02020603050405020304" charset="0"/>
                <a:cs typeface="Times New Roman" panose="02020603050405020304" charset="0"/>
              </a:rPr>
              <a:t>Returns unique rows from a query result.</a:t>
            </a:r>
            <a:endParaRPr lang="en-US" altLang="en-US" sz="280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en-US" sz="2800">
                <a:latin typeface="Times New Roman" panose="02020603050405020304" charset="0"/>
                <a:cs typeface="Times New Roman" panose="02020603050405020304" charset="0"/>
                <a:sym typeface="+mn-ea"/>
              </a:rPr>
              <a:t>Remove duplicate logical values after cleaning with TRIM and UPPER/LOWER.</a:t>
            </a:r>
            <a:endParaRPr lang="en-US" altLang="en-US" sz="280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r>
              <a:rPr lang="en-US" altLang="en-US" sz="2800">
                <a:latin typeface="Times New Roman" panose="02020603050405020304" charset="0"/>
                <a:cs typeface="Times New Roman" panose="02020603050405020304" charset="0"/>
              </a:rPr>
              <a:t>DISTINCT does not clean data — it only removes duplicates in the result set</a:t>
            </a:r>
            <a:r>
              <a:rPr lang="en-US" altLang="en-US" sz="2200">
                <a:latin typeface="Times New Roman" panose="02020603050405020304" charset="0"/>
                <a:cs typeface="Times New Roman" panose="02020603050405020304" charset="0"/>
              </a:rPr>
              <a:t>.</a:t>
            </a:r>
            <a:endParaRPr lang="en-US" altLang="en-US" sz="2200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 altLang="en-US" sz="220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3525861">
            <a:off x="8656602" y="-1668399"/>
            <a:ext cx="13709384" cy="13709384"/>
          </a:xfrm>
          <a:custGeom>
            <a:avLst/>
            <a:gdLst/>
            <a:ahLst/>
            <a:cxnLst/>
            <a:rect l="l" t="t" r="r" b="b"/>
            <a:pathLst>
              <a:path w="13709384" h="13709384">
                <a:moveTo>
                  <a:pt x="0" y="0"/>
                </a:moveTo>
                <a:lnTo>
                  <a:pt x="13709384" y="0"/>
                </a:lnTo>
                <a:lnTo>
                  <a:pt x="13709384" y="13709384"/>
                </a:lnTo>
                <a:lnTo>
                  <a:pt x="0" y="13709384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35000"/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  <p:txBody>
          <a:bodyPr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 rot="8532740" flipH="1">
            <a:off x="-2703495" y="7048838"/>
            <a:ext cx="6729406" cy="5469172"/>
          </a:xfrm>
          <a:custGeom>
            <a:avLst/>
            <a:gdLst/>
            <a:ahLst/>
            <a:cxnLst/>
            <a:rect l="l" t="t" r="r" b="b"/>
            <a:pathLst>
              <a:path w="6729406" h="5469172">
                <a:moveTo>
                  <a:pt x="6729406" y="0"/>
                </a:moveTo>
                <a:lnTo>
                  <a:pt x="0" y="0"/>
                </a:lnTo>
                <a:lnTo>
                  <a:pt x="0" y="5469172"/>
                </a:lnTo>
                <a:lnTo>
                  <a:pt x="6729406" y="5469172"/>
                </a:lnTo>
                <a:lnTo>
                  <a:pt x="6729406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6" name="Text Box 15"/>
          <p:cNvSpPr txBox="1"/>
          <p:nvPr/>
        </p:nvSpPr>
        <p:spPr>
          <a:xfrm>
            <a:off x="1282700" y="1065530"/>
            <a:ext cx="16122015" cy="825119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en-US" sz="3200" b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Data Normalization Functions</a:t>
            </a:r>
            <a:endParaRPr lang="en-US" altLang="en-US" sz="3200" b="1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 altLang="en-US" sz="2800" b="1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 altLang="en-US" sz="2800" b="1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en-US" sz="2800">
                <a:latin typeface="Times New Roman" panose="02020603050405020304" charset="0"/>
                <a:cs typeface="Times New Roman" panose="02020603050405020304" charset="0"/>
                <a:sym typeface="+mn-ea"/>
              </a:rPr>
              <a:t>8</a:t>
            </a:r>
            <a:r>
              <a:rPr lang="en-US" altLang="en-US" sz="2800" b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  REPLACE()</a:t>
            </a:r>
            <a:r>
              <a:rPr lang="en-US" altLang="en-US" sz="2800">
                <a:latin typeface="Times New Roman" panose="02020603050405020304" charset="0"/>
                <a:cs typeface="Times New Roman" panose="02020603050405020304" charset="0"/>
                <a:sym typeface="+mn-ea"/>
              </a:rPr>
              <a:t>- Replaces all occurrences of a substring within a string with another string</a:t>
            </a:r>
            <a:endParaRPr lang="en-US" altLang="en-US" sz="280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r>
              <a:rPr lang="en-US" altLang="en-US" sz="2800">
                <a:latin typeface="Times New Roman" panose="02020603050405020304" charset="0"/>
                <a:cs typeface="Times New Roman" panose="02020603050405020304" charset="0"/>
              </a:rPr>
              <a:t>Standardizes data formats:</a:t>
            </a:r>
            <a:endParaRPr lang="en-US" altLang="en-US" sz="280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en-US" sz="2800">
                <a:latin typeface="Times New Roman" panose="02020603050405020304" charset="0"/>
                <a:cs typeface="Times New Roman" panose="02020603050405020304" charset="0"/>
              </a:rPr>
              <a:t>Phone numbers ((987)654-3210 → 9876543210)</a:t>
            </a:r>
            <a:endParaRPr lang="en-US" altLang="en-US" sz="280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en-US" sz="2800">
                <a:latin typeface="Times New Roman" panose="02020603050405020304" charset="0"/>
                <a:cs typeface="Times New Roman" panose="02020603050405020304" charset="0"/>
              </a:rPr>
              <a:t>IDs, codes, and postal codes</a:t>
            </a:r>
            <a:endParaRPr lang="en-US" altLang="en-US" sz="280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en-US" sz="2800">
                <a:latin typeface="Times New Roman" panose="02020603050405020304" charset="0"/>
                <a:cs typeface="Times New Roman" panose="02020603050405020304" charset="0"/>
              </a:rPr>
              <a:t>Removes unwanted characters like -, (, ) or spaces.</a:t>
            </a:r>
            <a:endParaRPr lang="en-US" altLang="en-US" sz="2800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 altLang="en-US" sz="280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en-US" sz="2800">
                <a:latin typeface="Times New Roman" panose="02020603050405020304" charset="0"/>
                <a:cs typeface="Times New Roman" panose="02020603050405020304" charset="0"/>
              </a:rPr>
              <a:t>9 </a:t>
            </a:r>
            <a:r>
              <a:rPr lang="en-US" altLang="en-US" sz="2800" b="1">
                <a:latin typeface="Times New Roman" panose="02020603050405020304" charset="0"/>
                <a:cs typeface="Times New Roman" panose="02020603050405020304" charset="0"/>
              </a:rPr>
              <a:t>SUBSTRING() / LEFT() / RIGHT()</a:t>
            </a:r>
            <a:r>
              <a:rPr lang="en-US" altLang="en-US" sz="2800">
                <a:latin typeface="Times New Roman" panose="02020603050405020304" charset="0"/>
                <a:cs typeface="Times New Roman" panose="02020603050405020304" charset="0"/>
              </a:rPr>
              <a:t>-Extracts portions of a string.</a:t>
            </a:r>
            <a:endParaRPr lang="en-US" altLang="en-US" sz="280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en-US" sz="2800">
                <a:latin typeface="Times New Roman" panose="02020603050405020304" charset="0"/>
                <a:cs typeface="Times New Roman" panose="02020603050405020304" charset="0"/>
              </a:rPr>
              <a:t>SUBSTRING(str, start, length) → part of the string starting at start.</a:t>
            </a:r>
            <a:endParaRPr lang="en-US" altLang="en-US" sz="280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en-US" sz="2800">
                <a:latin typeface="Times New Roman" panose="02020603050405020304" charset="0"/>
                <a:cs typeface="Times New Roman" panose="02020603050405020304" charset="0"/>
              </a:rPr>
              <a:t>LEFT(str, n) → first n characters.</a:t>
            </a:r>
            <a:endParaRPr lang="en-US" altLang="en-US" sz="280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en-US" sz="2800">
                <a:latin typeface="Times New Roman" panose="02020603050405020304" charset="0"/>
                <a:cs typeface="Times New Roman" panose="02020603050405020304" charset="0"/>
              </a:rPr>
              <a:t>RIGHT(str, n) → last n characters.</a:t>
            </a:r>
            <a:endParaRPr lang="en-US" altLang="en-US" sz="2800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 altLang="en-US" sz="280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en-US" sz="2800">
                <a:latin typeface="Times New Roman" panose="02020603050405020304" charset="0"/>
                <a:cs typeface="Times New Roman" panose="02020603050405020304" charset="0"/>
                <a:sym typeface="+mn-ea"/>
              </a:rPr>
              <a:t>10  </a:t>
            </a:r>
            <a:r>
              <a:rPr lang="en-US" altLang="en-US" sz="2800" b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CAST() / CONVERT()</a:t>
            </a:r>
            <a:r>
              <a:rPr lang="en-US" altLang="en-US" sz="2800">
                <a:latin typeface="Times New Roman" panose="02020603050405020304" charset="0"/>
                <a:cs typeface="Times New Roman" panose="02020603050405020304" charset="0"/>
                <a:sym typeface="+mn-ea"/>
              </a:rPr>
              <a:t>-Converts data from one type to another (string ↔ numeric, string ↔ date, etc.).</a:t>
            </a:r>
            <a:endParaRPr lang="en-US" altLang="en-US" sz="280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r>
              <a:rPr lang="en-US" altLang="en-US" sz="2800">
                <a:latin typeface="Times New Roman" panose="02020603050405020304" charset="0"/>
                <a:cs typeface="Times New Roman" panose="02020603050405020304" charset="0"/>
              </a:rPr>
              <a:t>Convert numeric data stored as VARCHAR to INT/DECIMAL for aggregation.</a:t>
            </a:r>
            <a:endParaRPr lang="en-US" altLang="en-US" sz="280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en-US" sz="2800">
                <a:latin typeface="Times New Roman" panose="02020603050405020304" charset="0"/>
                <a:cs typeface="Times New Roman" panose="02020603050405020304" charset="0"/>
              </a:rPr>
              <a:t>Convert date strings to DATE type for calculations.</a:t>
            </a:r>
            <a:endParaRPr lang="en-US" altLang="en-US" sz="280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4408728">
            <a:off x="6461224" y="-4582532"/>
            <a:ext cx="15887340" cy="15887340"/>
          </a:xfrm>
          <a:custGeom>
            <a:avLst/>
            <a:gdLst/>
            <a:ahLst/>
            <a:cxnLst/>
            <a:rect l="l" t="t" r="r" b="b"/>
            <a:pathLst>
              <a:path w="15887340" h="15887340">
                <a:moveTo>
                  <a:pt x="0" y="0"/>
                </a:moveTo>
                <a:lnTo>
                  <a:pt x="15887341" y="0"/>
                </a:lnTo>
                <a:lnTo>
                  <a:pt x="15887341" y="15887340"/>
                </a:lnTo>
                <a:lnTo>
                  <a:pt x="0" y="15887340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35000"/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148401" flipH="1">
            <a:off x="15297701" y="384797"/>
            <a:ext cx="6729406" cy="5469172"/>
          </a:xfrm>
          <a:custGeom>
            <a:avLst/>
            <a:gdLst/>
            <a:ahLst/>
            <a:cxnLst/>
            <a:rect l="l" t="t" r="r" b="b"/>
            <a:pathLst>
              <a:path w="6729406" h="5469172">
                <a:moveTo>
                  <a:pt x="6729406" y="0"/>
                </a:moveTo>
                <a:lnTo>
                  <a:pt x="0" y="0"/>
                </a:lnTo>
                <a:lnTo>
                  <a:pt x="0" y="5469172"/>
                </a:lnTo>
                <a:lnTo>
                  <a:pt x="6729406" y="5469172"/>
                </a:lnTo>
                <a:lnTo>
                  <a:pt x="6729406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1082301">
            <a:off x="-5072607" y="6650746"/>
            <a:ext cx="11928886" cy="8231043"/>
          </a:xfrm>
          <a:custGeom>
            <a:avLst/>
            <a:gdLst/>
            <a:ahLst/>
            <a:cxnLst/>
            <a:rect l="l" t="t" r="r" b="b"/>
            <a:pathLst>
              <a:path w="11928886" h="8231043">
                <a:moveTo>
                  <a:pt x="0" y="0"/>
                </a:moveTo>
                <a:lnTo>
                  <a:pt x="11928886" y="0"/>
                </a:lnTo>
                <a:lnTo>
                  <a:pt x="11928886" y="8231043"/>
                </a:lnTo>
                <a:lnTo>
                  <a:pt x="0" y="823104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1371600" y="1257300"/>
            <a:ext cx="15335885" cy="11537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000"/>
              </a:lnSpc>
            </a:pPr>
            <a:r>
              <a:rPr lang="en-US" altLang="en-US" sz="9000">
                <a:solidFill>
                  <a:srgbClr val="004AAD"/>
                </a:solidFill>
                <a:latin typeface="Abril Fatface" panose="02000503000000020003"/>
                <a:ea typeface="Abril Fatface" panose="02000503000000020003"/>
                <a:cs typeface="Abril Fatface" panose="02000503000000020003"/>
                <a:sym typeface="Abril Fatface" panose="02000503000000020003"/>
              </a:rPr>
              <a:t>What is a Stored Procedure?</a:t>
            </a:r>
            <a:endParaRPr lang="en-US" altLang="en-US" sz="9000">
              <a:solidFill>
                <a:srgbClr val="004AAD"/>
              </a:solidFill>
              <a:latin typeface="Abril Fatface" panose="02000503000000020003"/>
              <a:ea typeface="Abril Fatface" panose="02000503000000020003"/>
              <a:cs typeface="Abril Fatface" panose="02000503000000020003"/>
              <a:sym typeface="Abril Fatface" panose="02000503000000020003"/>
            </a:endParaRPr>
          </a:p>
        </p:txBody>
      </p:sp>
      <p:sp>
        <p:nvSpPr>
          <p:cNvPr id="19" name="Text Box 18"/>
          <p:cNvSpPr txBox="1"/>
          <p:nvPr/>
        </p:nvSpPr>
        <p:spPr>
          <a:xfrm>
            <a:off x="1552575" y="3128010"/>
            <a:ext cx="11280140" cy="6246495"/>
          </a:xfrm>
          <a:prstGeom prst="rect">
            <a:avLst/>
          </a:prstGeom>
        </p:spPr>
        <p:txBody>
          <a:bodyPr wrap="square">
            <a:noAutofit/>
          </a:bodyPr>
          <a:p>
            <a:r>
              <a:rPr sz="2800">
                <a:latin typeface="Times New Roman" panose="02020603050405020304" charset="0"/>
                <a:cs typeface="Times New Roman" panose="02020603050405020304" charset="0"/>
              </a:rPr>
              <a:t>A stored procedure  is a precompiled set of SQL statements stored in the database that can be executed repeatedly.</a:t>
            </a:r>
            <a:endParaRPr sz="2800">
              <a:latin typeface="Times New Roman" panose="02020603050405020304" charset="0"/>
              <a:cs typeface="Times New Roman" panose="02020603050405020304" charset="0"/>
            </a:endParaRPr>
          </a:p>
          <a:p>
            <a:endParaRPr sz="280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sz="2800">
                <a:latin typeface="Times New Roman" panose="02020603050405020304" charset="0"/>
                <a:cs typeface="Times New Roman" panose="02020603050405020304" charset="0"/>
              </a:rPr>
              <a:t>Key Points:</a:t>
            </a:r>
            <a:endParaRPr sz="2800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buFont typeface="Arial" panose="020B0604020202020204"/>
              <a:buChar char="•"/>
            </a:pPr>
            <a:r>
              <a:rPr sz="2800">
                <a:latin typeface="Times New Roman" panose="02020603050405020304" charset="0"/>
                <a:cs typeface="Times New Roman" panose="02020603050405020304" charset="0"/>
              </a:rPr>
              <a:t>Stored procedures are saved in the database.</a:t>
            </a:r>
            <a:endParaRPr sz="2800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buFont typeface="Arial" panose="020B0604020202020204"/>
              <a:buChar char="•"/>
            </a:pPr>
            <a:r>
              <a:rPr sz="2800">
                <a:latin typeface="Times New Roman" panose="02020603050405020304" charset="0"/>
                <a:cs typeface="Times New Roman" panose="02020603050405020304" charset="0"/>
              </a:rPr>
              <a:t>Can accept input parameters and return output results.</a:t>
            </a:r>
            <a:endParaRPr sz="2800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buFont typeface="Arial" panose="020B0604020202020204"/>
              <a:buChar char="•"/>
            </a:pPr>
            <a:r>
              <a:rPr sz="2800">
                <a:latin typeface="Times New Roman" panose="02020603050405020304" charset="0"/>
                <a:cs typeface="Times New Roman" panose="02020603050405020304" charset="0"/>
              </a:rPr>
              <a:t>Reduces repetition of code and improves performance.</a:t>
            </a:r>
            <a:endParaRPr sz="2800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buFont typeface="Arial" panose="020B0604020202020204"/>
              <a:buChar char="•"/>
            </a:pPr>
            <a:r>
              <a:rPr sz="2800">
                <a:latin typeface="Times New Roman" panose="02020603050405020304" charset="0"/>
                <a:cs typeface="Times New Roman" panose="02020603050405020304" charset="0"/>
              </a:rPr>
              <a:t>Encapsulates logic in one reusable object.</a:t>
            </a:r>
            <a:endParaRPr sz="280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sz="2800">
                <a:latin typeface="Times New Roman" panose="02020603050405020304" charset="0"/>
                <a:cs typeface="Times New Roman" panose="02020603050405020304" charset="0"/>
              </a:rPr>
              <a:t>Example:</a:t>
            </a:r>
            <a:endParaRPr sz="280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sz="2800">
                <a:latin typeface="Times New Roman" panose="02020603050405020304" charset="0"/>
                <a:cs typeface="Times New Roman" panose="02020603050405020304" charset="0"/>
              </a:rPr>
              <a:t>Think of a stored procedure as a “function” in programming. You call it whenever needed without rewriting the code.</a:t>
            </a:r>
            <a:endParaRPr sz="280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4073461">
            <a:off x="-9281995" y="-5154521"/>
            <a:ext cx="17617704" cy="17617704"/>
          </a:xfrm>
          <a:custGeom>
            <a:avLst/>
            <a:gdLst/>
            <a:ahLst/>
            <a:cxnLst/>
            <a:rect l="l" t="t" r="r" b="b"/>
            <a:pathLst>
              <a:path w="17617704" h="17617704">
                <a:moveTo>
                  <a:pt x="0" y="0"/>
                </a:moveTo>
                <a:lnTo>
                  <a:pt x="17617703" y="0"/>
                </a:lnTo>
                <a:lnTo>
                  <a:pt x="17617703" y="17617703"/>
                </a:lnTo>
                <a:lnTo>
                  <a:pt x="0" y="17617703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35000"/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676400" y="1181100"/>
            <a:ext cx="13395325" cy="10255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000"/>
              </a:lnSpc>
            </a:pPr>
            <a:r>
              <a:rPr lang="en-US" altLang="en-US" sz="8000">
                <a:solidFill>
                  <a:srgbClr val="004AAD"/>
                </a:solidFill>
                <a:latin typeface="Abril Fatface" panose="02000503000000020003"/>
                <a:ea typeface="Abril Fatface" panose="02000503000000020003"/>
                <a:cs typeface="Abril Fatface" panose="02000503000000020003"/>
                <a:sym typeface="Abril Fatface" panose="02000503000000020003"/>
              </a:rPr>
              <a:t>Why Use Stored Procedures?</a:t>
            </a:r>
            <a:endParaRPr lang="en-US" altLang="en-US" sz="8000">
              <a:solidFill>
                <a:srgbClr val="004AAD"/>
              </a:solidFill>
              <a:latin typeface="Abril Fatface" panose="02000503000000020003"/>
              <a:ea typeface="Abril Fatface" panose="02000503000000020003"/>
              <a:cs typeface="Abril Fatface" panose="02000503000000020003"/>
              <a:sym typeface="Abril Fatface" panose="02000503000000020003"/>
            </a:endParaRPr>
          </a:p>
        </p:txBody>
      </p:sp>
      <p:sp>
        <p:nvSpPr>
          <p:cNvPr id="7" name="Freeform 7"/>
          <p:cNvSpPr/>
          <p:nvPr/>
        </p:nvSpPr>
        <p:spPr>
          <a:xfrm rot="-5400000" flipH="1">
            <a:off x="8778703" y="-4549008"/>
            <a:ext cx="8063091" cy="6553094"/>
          </a:xfrm>
          <a:custGeom>
            <a:avLst/>
            <a:gdLst/>
            <a:ahLst/>
            <a:cxnLst/>
            <a:rect l="l" t="t" r="r" b="b"/>
            <a:pathLst>
              <a:path w="8063091" h="6553094">
                <a:moveTo>
                  <a:pt x="8063091" y="0"/>
                </a:moveTo>
                <a:lnTo>
                  <a:pt x="0" y="0"/>
                </a:lnTo>
                <a:lnTo>
                  <a:pt x="0" y="6553094"/>
                </a:lnTo>
                <a:lnTo>
                  <a:pt x="8063091" y="6553094"/>
                </a:lnTo>
                <a:lnTo>
                  <a:pt x="8063091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Text Box 7"/>
          <p:cNvSpPr txBox="1"/>
          <p:nvPr/>
        </p:nvSpPr>
        <p:spPr>
          <a:xfrm>
            <a:off x="1676400" y="2563495"/>
            <a:ext cx="14177010" cy="5755640"/>
          </a:xfrm>
          <a:prstGeom prst="rect">
            <a:avLst/>
          </a:prstGeom>
        </p:spPr>
        <p:txBody>
          <a:bodyPr wrap="square">
            <a:noAutofit/>
          </a:bodyPr>
          <a:p>
            <a:r>
              <a:rPr sz="2800" b="1">
                <a:latin typeface="Times New Roman" panose="02020603050405020304" charset="0"/>
                <a:cs typeface="Times New Roman" panose="02020603050405020304" charset="0"/>
              </a:rPr>
              <a:t>Benefits:</a:t>
            </a:r>
            <a:endParaRPr sz="2800" b="1">
              <a:latin typeface="Times New Roman" panose="02020603050405020304" charset="0"/>
              <a:cs typeface="Times New Roman" panose="02020603050405020304" charset="0"/>
            </a:endParaRPr>
          </a:p>
          <a:p>
            <a:endParaRPr sz="16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sz="2800">
                <a:latin typeface="Times New Roman" panose="02020603050405020304" charset="0"/>
                <a:cs typeface="Times New Roman" panose="02020603050405020304" charset="0"/>
              </a:rPr>
              <a:t>Reusability: Write once, call multiple times.</a:t>
            </a:r>
            <a:endParaRPr sz="2800">
              <a:latin typeface="Times New Roman" panose="02020603050405020304" charset="0"/>
              <a:cs typeface="Times New Roman" panose="0202060305040502030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sz="2800">
              <a:latin typeface="Times New Roman" panose="02020603050405020304" charset="0"/>
              <a:cs typeface="Times New Roman" panose="0202060305040502030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sz="2800">
                <a:latin typeface="Times New Roman" panose="02020603050405020304" charset="0"/>
                <a:cs typeface="Times New Roman" panose="02020603050405020304" charset="0"/>
              </a:rPr>
              <a:t>Performance: Precompiled → faster execution.</a:t>
            </a:r>
            <a:endParaRPr sz="2800">
              <a:latin typeface="Times New Roman" panose="02020603050405020304" charset="0"/>
              <a:cs typeface="Times New Roman" panose="0202060305040502030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sz="2800">
              <a:latin typeface="Times New Roman" panose="02020603050405020304" charset="0"/>
              <a:cs typeface="Times New Roman" panose="0202060305040502030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sz="2800">
                <a:latin typeface="Times New Roman" panose="02020603050405020304" charset="0"/>
                <a:cs typeface="Times New Roman" panose="02020603050405020304" charset="0"/>
              </a:rPr>
              <a:t>Security: Can grant users access to SP without giving access to underlying tables.</a:t>
            </a:r>
            <a:endParaRPr sz="2800">
              <a:latin typeface="Times New Roman" panose="02020603050405020304" charset="0"/>
              <a:cs typeface="Times New Roman" panose="0202060305040502030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sz="2800">
              <a:latin typeface="Times New Roman" panose="02020603050405020304" charset="0"/>
              <a:cs typeface="Times New Roman" panose="0202060305040502030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sz="2800">
                <a:latin typeface="Times New Roman" panose="02020603050405020304" charset="0"/>
                <a:cs typeface="Times New Roman" panose="02020603050405020304" charset="0"/>
              </a:rPr>
              <a:t>Maintainability: Logic centralized → easier updates.</a:t>
            </a:r>
            <a:endParaRPr sz="2800">
              <a:latin typeface="Times New Roman" panose="02020603050405020304" charset="0"/>
              <a:cs typeface="Times New Roman" panose="0202060305040502030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sz="2800">
              <a:latin typeface="Times New Roman" panose="02020603050405020304" charset="0"/>
              <a:cs typeface="Times New Roman" panose="0202060305040502030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sz="2800">
                <a:latin typeface="Times New Roman" panose="02020603050405020304" charset="0"/>
                <a:cs typeface="Times New Roman" panose="02020603050405020304" charset="0"/>
              </a:rPr>
              <a:t>Reduced Network Traffic: Multiple SQL statements can be executed with a single call</a:t>
            </a:r>
            <a:r>
              <a:rPr sz="1600"/>
              <a:t>.</a:t>
            </a:r>
            <a:endParaRPr sz="16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4122</Words>
  <Application>WPS Presentation</Application>
  <PresentationFormat>On-screen Show (4:3)</PresentationFormat>
  <Paragraphs>149</Paragraphs>
  <Slides>11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23" baseType="lpstr">
      <vt:lpstr>Arial</vt:lpstr>
      <vt:lpstr>SimSun</vt:lpstr>
      <vt:lpstr>Wingdings</vt:lpstr>
      <vt:lpstr>Abril Fatface</vt:lpstr>
      <vt:lpstr>Arial</vt:lpstr>
      <vt:lpstr>Abril Fatface Italics</vt:lpstr>
      <vt:lpstr>Microsoft YaHei</vt:lpstr>
      <vt:lpstr>Arial Unicode MS</vt:lpstr>
      <vt:lpstr>Calibri</vt:lpstr>
      <vt:lpstr>Times New Roman</vt:lpstr>
      <vt:lpstr>Arial Black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Modern and Minimal Company Profile Presentation</dc:title>
  <dc:creator/>
  <cp:lastModifiedBy>05 Swapna</cp:lastModifiedBy>
  <cp:revision>2</cp:revision>
  <dcterms:created xsi:type="dcterms:W3CDTF">2006-08-16T00:00:00Z</dcterms:created>
  <dcterms:modified xsi:type="dcterms:W3CDTF">2026-02-03T13:00:08Z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E5A0DA0884A24DB9AA2B7CD99F23BDBD_13</vt:lpwstr>
  </property>
  <property fmtid="{D5CDD505-2E9C-101B-9397-08002B2CF9AE}" pid="3" name="KSOProductBuildVer">
    <vt:lpwstr>1033-12.2.0.23196</vt:lpwstr>
  </property>
</Properties>
</file>